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embeddedFontLst>
    <p:embeddedFont>
      <p:font typeface="Impact" panose="020B0806030902050204" pitchFamily="34" charset="0"/>
      <p:regular r:id="rId15"/>
    </p:embeddedFont>
    <p:embeddedFont>
      <p:font typeface="等线" panose="02010600030101010101" pitchFamily="2" charset="-122"/>
      <p:regular r:id="rId16"/>
      <p:bold r:id="rId17"/>
    </p:embeddedFont>
  </p:embeddedFontLst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7" autoAdjust="0"/>
    <p:restoredTop sz="86451" autoAdjust="0"/>
  </p:normalViewPr>
  <p:slideViewPr>
    <p:cSldViewPr snapToGrid="0" showGuides="1">
      <p:cViewPr>
        <p:scale>
          <a:sx n="80" d="100"/>
          <a:sy n="80" d="100"/>
        </p:scale>
        <p:origin x="739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CE0E9-C47F-4832-A82F-96CC74BC143A}" type="datetimeFigureOut">
              <a:rPr lang="zh-CN" altLang="en-US" smtClean="0"/>
              <a:t>2025/10/31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3CD9C-970E-4611-8667-0CFAF3D2A7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26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89fb1a7a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89fb1a7a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a63aaaed1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38a63aaaed1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a553840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a553840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a5538403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8a5538403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89fb1a7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89fb1a7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89fb1a7a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89fb1a7a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eda77e12c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37eda77e12c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eda77e12c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37eda77e12c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a5d1e53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8a5d1e53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a5d1e533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8a5d1e533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6" y="43130"/>
            <a:ext cx="9018058" cy="39937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401" y="1825996"/>
            <a:ext cx="5958114" cy="2090222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401" y="4248655"/>
            <a:ext cx="3403599" cy="50870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7001013" y="5859780"/>
            <a:ext cx="4517887" cy="27432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8" y="5859780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3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81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25592-9C3F-48AB-9A3F-F2A64B129A6F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C29581-8E49-3187-0831-CA722CECB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1" y="1789101"/>
            <a:ext cx="5958114" cy="2090222"/>
          </a:xfrm>
        </p:spPr>
        <p:txBody>
          <a:bodyPr/>
          <a:lstStyle/>
          <a:p>
            <a:pPr lvl="0"/>
            <a:r>
              <a:rPr lang="zh-CN" altLang="zh-CN" b="0" dirty="0">
                <a:latin typeface="Impact"/>
                <a:ea typeface="Impact"/>
                <a:cs typeface="Impact"/>
                <a:sym typeface="Impact"/>
              </a:rPr>
              <a:t>Analysis of Gender Discrimination Lawsuit</a:t>
            </a:r>
            <a:endParaRPr lang="en-US" b="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E47808-DB67-7873-01CA-FFAF5CC29661}"/>
              </a:ext>
            </a:extLst>
          </p:cNvPr>
          <p:cNvSpPr txBox="1"/>
          <p:nvPr/>
        </p:nvSpPr>
        <p:spPr>
          <a:xfrm>
            <a:off x="660401" y="3879323"/>
            <a:ext cx="567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Analytics consultant for the female doctors</a:t>
            </a:r>
          </a:p>
        </p:txBody>
      </p:sp>
    </p:spTree>
    <p:extLst>
      <p:ext uri="{BB962C8B-B14F-4D97-AF65-F5344CB8AC3E}">
        <p14:creationId xmlns:p14="http://schemas.microsoft.com/office/powerpoint/2010/main" val="3234597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/>
        </p:nvSpPr>
        <p:spPr>
          <a:xfrm>
            <a:off x="473200" y="1058200"/>
            <a:ext cx="3662000" cy="2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600">
                <a:solidFill>
                  <a:schemeClr val="dk1"/>
                </a:solidFill>
              </a:rPr>
              <a:t>This plot uses a CART model including 4 variables: department, experience, publication rate and gender. It has a cross-validation accuracy of 75.4%.</a:t>
            </a:r>
            <a:endParaRPr sz="1600">
              <a:solidFill>
                <a:schemeClr val="dk1"/>
              </a:solidFill>
            </a:endParaRPr>
          </a:p>
          <a:p>
            <a:endParaRPr sz="1600">
              <a:solidFill>
                <a:schemeClr val="dk1"/>
              </a:solidFill>
            </a:endParaRPr>
          </a:p>
          <a:p>
            <a:r>
              <a:rPr lang="en-US" altLang="zh-CN" sz="1600">
                <a:solidFill>
                  <a:schemeClr val="dk1"/>
                </a:solidFill>
              </a:rPr>
              <a:t>Interpretation: </a:t>
            </a:r>
            <a:endParaRPr sz="1600">
              <a:solidFill>
                <a:schemeClr val="dk1"/>
              </a:solidFill>
            </a:endParaRPr>
          </a:p>
          <a:p>
            <a:r>
              <a:rPr lang="en-US" altLang="zh-CN" sz="1600">
                <a:solidFill>
                  <a:schemeClr val="dk1"/>
                </a:solidFill>
              </a:rPr>
              <a:t>Among 6 departments, there are 3 departments where female doctors having a median experience and publication rate are predicted to have a lower probability of being full professors than their male counterparts. </a:t>
            </a:r>
            <a:endParaRPr sz="1600">
              <a:solidFill>
                <a:schemeClr val="dk1"/>
              </a:solidFill>
            </a:endParaRPr>
          </a:p>
          <a:p>
            <a:r>
              <a:rPr lang="en-US" altLang="zh-CN" sz="1600">
                <a:solidFill>
                  <a:schemeClr val="dk1"/>
                </a:solidFill>
              </a:rPr>
              <a:t>Even in the only department (Surgery) where females seem to have an advantage over males in promotion, both probabilities are around 0.5 and thus not a prominent difference. While in the department of Biochemistry and Physiology, there exists a hopelessly huge gap between the probabilities by gender.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7" name="Google Shape;237;p45"/>
          <p:cNvSpPr txBox="1"/>
          <p:nvPr/>
        </p:nvSpPr>
        <p:spPr>
          <a:xfrm>
            <a:off x="254867" y="188700"/>
            <a:ext cx="116636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667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CART Model: Predicted Probabilities of Full Professorship by Gender and Department</a:t>
            </a:r>
            <a:endParaRPr sz="2667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8" name="Google Shape;238;p45" title="Gender_Prob_v2.png"/>
          <p:cNvPicPr preferRelativeResize="0"/>
          <p:nvPr/>
        </p:nvPicPr>
        <p:blipFill rotWithShape="1">
          <a:blip r:embed="rId3">
            <a:alphaModFix/>
          </a:blip>
          <a:srcRect l="1219" r="1219"/>
          <a:stretch/>
        </p:blipFill>
        <p:spPr>
          <a:xfrm>
            <a:off x="4135201" y="1058184"/>
            <a:ext cx="7971697" cy="507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/>
        </p:nvSpPr>
        <p:spPr>
          <a:xfrm>
            <a:off x="620684" y="1263336"/>
            <a:ext cx="11150000" cy="480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altLang="zh-CN" sz="1867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One-sentence takeaway:</a:t>
            </a:r>
            <a:endParaRPr sz="2400"/>
          </a:p>
          <a:p>
            <a:pPr>
              <a:buClr>
                <a:srgbClr val="000000"/>
              </a:buClr>
              <a:buSzPts val="1400"/>
            </a:pP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find a systematic </a:t>
            </a:r>
            <a:r>
              <a:rPr lang="en-US" altLang="zh-C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disadvantage for women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After controlling for experience, publication output, role, and department differences</a:t>
            </a:r>
            <a:r>
              <a:rPr lang="en-US" altLang="zh-CN" sz="1867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CN" sz="1867" b="1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men are more likely to become Full Professors</a:t>
            </a:r>
            <a:r>
              <a:rPr lang="en-US" altLang="zh-CN" sz="1867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; this unequal “promotion gate” is the key driver of long-run pay inequality.</a:t>
            </a:r>
            <a:endParaRPr sz="2400"/>
          </a:p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altLang="zh-CN" sz="1867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Key Evidence: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0990" indent="-380990"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-US" altLang="zh-C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Descriptive &amp; Linear Models:</a:t>
            </a:r>
            <a:r>
              <a:rPr lang="zh-CN" alt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Women are </a:t>
            </a:r>
            <a:r>
              <a:rPr lang="en-US" altLang="zh-C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over-represented in lower ranks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raw pay is lower for women, and while observed factors explain much of the </a:t>
            </a:r>
            <a:r>
              <a:rPr lang="en-US" altLang="zh-C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</a:t>
            </a:r>
            <a:r>
              <a:rPr lang="zh-CN" alt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 gap, the </a:t>
            </a:r>
            <a:r>
              <a:rPr lang="en-US" altLang="zh-C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gate remains unequal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/>
          </a:p>
          <a:p>
            <a:pPr marL="380990" indent="-380990"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-US" altLang="zh-C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Regression: 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Male vs Female OR = 2.64</a:t>
            </a:r>
            <a:r>
              <a:rPr lang="zh-CN" altLang="en-US" sz="2400"/>
              <a:t> </a:t>
            </a:r>
            <a:r>
              <a:rPr lang="zh-CN" alt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comparable credentials and within the same departments, </a:t>
            </a:r>
            <a:r>
              <a:rPr lang="en-US" altLang="zh-C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 are significantly more likely to reach Full Professor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/>
          </a:p>
          <a:p>
            <a:pPr marL="380990" indent="-380990"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-US" altLang="zh-C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CART:</a:t>
            </a:r>
            <a:r>
              <a:rPr lang="zh-CN" alt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 Gender yields the highest CV and test accuracy; splits/importance repeatedly single out Gender → results align with the logit and visuals. </a:t>
            </a:r>
            <a:endParaRPr sz="2400"/>
          </a:p>
          <a:p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US" altLang="zh-CN" sz="1867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Implication:</a:t>
            </a:r>
            <a:r>
              <a:rPr lang="zh-CN" altLang="en-US" sz="1867">
                <a:solidFill>
                  <a:srgbClr val="000000"/>
                </a:solidFill>
              </a:rPr>
              <a:t> 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altLang="zh-C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process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—not just current pay—drives inequality.</a:t>
            </a:r>
            <a:b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CN" sz="1867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Remedy:</a:t>
            </a:r>
            <a:r>
              <a:rPr lang="zh-CN" altLang="en-US" sz="1867">
                <a:solidFill>
                  <a:srgbClr val="000000"/>
                </a:solidFill>
              </a:rPr>
              <a:t> </a:t>
            </a:r>
            <a:r>
              <a:rPr lang="en-US" altLang="zh-C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Transparent promotion criteria, periodic equity audits, and oversight to remove structural bias.</a:t>
            </a:r>
            <a:endParaRPr sz="2400"/>
          </a:p>
        </p:txBody>
      </p:sp>
      <p:sp>
        <p:nvSpPr>
          <p:cNvPr id="245" name="Google Shape;245;p46"/>
          <p:cNvSpPr txBox="1"/>
          <p:nvPr/>
        </p:nvSpPr>
        <p:spPr>
          <a:xfrm>
            <a:off x="415600" y="47442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lr>
                <a:schemeClr val="dk1"/>
              </a:buClr>
              <a:buSzPts val="5200"/>
            </a:pPr>
            <a:r>
              <a:rPr lang="en-US" altLang="zh-CN" sz="2667">
                <a:solidFill>
                  <a:schemeClr val="dk1"/>
                </a:solidFill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Conclusion 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A28A6-4F92-C82A-480A-D947C3AA9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FB33F4-5FE9-7F06-5B8B-7D431BD29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1" y="1789101"/>
            <a:ext cx="5958114" cy="2090222"/>
          </a:xfrm>
        </p:spPr>
        <p:txBody>
          <a:bodyPr>
            <a:normAutofit/>
          </a:bodyPr>
          <a:lstStyle/>
          <a:p>
            <a:pPr lvl="0"/>
            <a:r>
              <a:rPr lang="en-US" altLang="zh-CN" sz="6600" b="0" dirty="0">
                <a:latin typeface="Impact"/>
                <a:ea typeface="Impact"/>
                <a:cs typeface="Impact"/>
                <a:sym typeface="Impact"/>
              </a:rPr>
              <a:t>Thanks</a:t>
            </a:r>
            <a:endParaRPr lang="en-US" sz="6600" b="0" dirty="0"/>
          </a:p>
        </p:txBody>
      </p:sp>
    </p:spTree>
    <p:extLst>
      <p:ext uri="{BB962C8B-B14F-4D97-AF65-F5344CB8AC3E}">
        <p14:creationId xmlns:p14="http://schemas.microsoft.com/office/powerpoint/2010/main" val="295596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>
            <a:spLocks noGrp="1"/>
          </p:cNvSpPr>
          <p:nvPr>
            <p:ph type="ctrTitle"/>
          </p:nvPr>
        </p:nvSpPr>
        <p:spPr>
          <a:xfrm>
            <a:off x="415600" y="565867"/>
            <a:ext cx="35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SzPts val="990"/>
            </a:pPr>
            <a:r>
              <a:rPr lang="en-US" altLang="zh-CN" sz="5173">
                <a:latin typeface="Impact"/>
                <a:ea typeface="Impact"/>
                <a:cs typeface="Impact"/>
                <a:sym typeface="Impact"/>
              </a:rPr>
              <a:t>Content</a:t>
            </a:r>
            <a:endParaRPr sz="5173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1066067" y="1855733"/>
            <a:ext cx="7435200" cy="353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74121" algn="l">
              <a:lnSpc>
                <a:spcPct val="200000"/>
              </a:lnSpc>
              <a:buClr>
                <a:schemeClr val="dk1"/>
              </a:buClr>
              <a:buSzPts val="2000"/>
              <a:buFont typeface="Impact"/>
              <a:buAutoNum type="arabicPeriod"/>
            </a:pPr>
            <a:r>
              <a:rPr lang="en-US" altLang="zh-CN" sz="2667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Descriptive statistics &amp; Linear Regression</a:t>
            </a:r>
            <a:endParaRPr sz="2667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609585" indent="-474121" algn="l">
              <a:lnSpc>
                <a:spcPct val="200000"/>
              </a:lnSpc>
              <a:buClr>
                <a:schemeClr val="dk1"/>
              </a:buClr>
              <a:buSzPts val="2000"/>
              <a:buFont typeface="Impact"/>
              <a:buAutoNum type="arabicPeriod"/>
            </a:pPr>
            <a:r>
              <a:rPr lang="en-US" altLang="zh-CN" sz="2667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Logistic Regression</a:t>
            </a:r>
            <a:endParaRPr sz="2667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609585" indent="-474121" algn="l">
              <a:lnSpc>
                <a:spcPct val="200000"/>
              </a:lnSpc>
              <a:buClr>
                <a:schemeClr val="dk1"/>
              </a:buClr>
              <a:buSzPts val="2000"/>
              <a:buFont typeface="Impact"/>
              <a:buAutoNum type="arabicPeriod"/>
            </a:pPr>
            <a:r>
              <a:rPr lang="en-US" altLang="zh-CN" sz="2667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CART Models</a:t>
            </a:r>
            <a:endParaRPr sz="2667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7" y="1131101"/>
            <a:ext cx="5828800" cy="155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600" y="1319300"/>
            <a:ext cx="4114800" cy="925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8"/>
          <p:cNvSpPr txBox="1"/>
          <p:nvPr/>
        </p:nvSpPr>
        <p:spPr>
          <a:xfrm>
            <a:off x="147867" y="2777800"/>
            <a:ext cx="5680800" cy="10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389457">
              <a:buClr>
                <a:schemeClr val="dk1"/>
              </a:buClr>
              <a:buSzPts val="1000"/>
              <a:buChar char="●"/>
            </a:pPr>
            <a:r>
              <a:rPr lang="en-US" altLang="zh-CN" sz="1333">
                <a:solidFill>
                  <a:schemeClr val="dk1"/>
                </a:solidFill>
              </a:rPr>
              <a:t>Women are more concentrated in lower ranks.</a:t>
            </a:r>
            <a:endParaRPr sz="1333">
              <a:solidFill>
                <a:schemeClr val="dk1"/>
              </a:solidFill>
            </a:endParaRPr>
          </a:p>
          <a:p>
            <a:pPr marL="609585" indent="-389457">
              <a:buClr>
                <a:schemeClr val="dk1"/>
              </a:buClr>
              <a:buSzPts val="1000"/>
              <a:buChar char="●"/>
            </a:pPr>
            <a:r>
              <a:rPr lang="en-US" altLang="zh-CN" sz="1333">
                <a:solidFill>
                  <a:schemeClr val="dk1"/>
                </a:solidFill>
              </a:rPr>
              <a:t>The proportion of women decreases as rank increases.</a:t>
            </a:r>
            <a:endParaRPr sz="1333">
              <a:solidFill>
                <a:schemeClr val="dk1"/>
              </a:solidFill>
            </a:endParaRPr>
          </a:p>
          <a:p>
            <a:pPr marL="609585" indent="-389457">
              <a:buClr>
                <a:schemeClr val="dk1"/>
              </a:buClr>
              <a:buSzPts val="1000"/>
              <a:buChar char="●"/>
            </a:pPr>
            <a:r>
              <a:rPr lang="en-US" altLang="zh-CN" sz="1333">
                <a:solidFill>
                  <a:schemeClr val="dk1"/>
                </a:solidFill>
              </a:rPr>
              <a:t>This indicates that women have significantly fewer opportunities for promotion to senior ranks.</a:t>
            </a:r>
            <a:endParaRPr sz="1333">
              <a:solidFill>
                <a:schemeClr val="dk2"/>
              </a:solidFill>
            </a:endParaRPr>
          </a:p>
        </p:txBody>
      </p:sp>
      <p:sp>
        <p:nvSpPr>
          <p:cNvPr id="156" name="Google Shape;156;p38"/>
          <p:cNvSpPr txBox="1"/>
          <p:nvPr/>
        </p:nvSpPr>
        <p:spPr>
          <a:xfrm>
            <a:off x="6538200" y="2411933"/>
            <a:ext cx="4757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867"/>
              </a:spcBef>
            </a:pPr>
            <a:r>
              <a:rPr lang="en-US" altLang="zh-CN" sz="1333" b="1">
                <a:solidFill>
                  <a:schemeClr val="dk1"/>
                </a:solidFill>
              </a:rPr>
              <a:t>Hypothesis:</a:t>
            </a:r>
            <a:br>
              <a:rPr lang="en-US" altLang="zh-CN" sz="1333" b="1">
                <a:solidFill>
                  <a:schemeClr val="dk1"/>
                </a:solidFill>
              </a:rPr>
            </a:br>
            <a:r>
              <a:rPr lang="en-US" altLang="zh-CN" sz="1333" i="1">
                <a:solidFill>
                  <a:schemeClr val="dk1"/>
                </a:solidFill>
              </a:rPr>
              <a:t>H0:</a:t>
            </a:r>
            <a:r>
              <a:rPr lang="zh-CN" altLang="en-US" sz="1333">
                <a:solidFill>
                  <a:schemeClr val="dk1"/>
                </a:solidFill>
              </a:rPr>
              <a:t> </a:t>
            </a:r>
            <a:r>
              <a:rPr lang="en-US" altLang="zh-CN" sz="1333">
                <a:solidFill>
                  <a:schemeClr val="dk1"/>
                </a:solidFill>
              </a:rPr>
              <a:t>Rank distribution is independent of gender.</a:t>
            </a:r>
            <a:br>
              <a:rPr lang="en-US" altLang="zh-CN" sz="1333">
                <a:solidFill>
                  <a:schemeClr val="dk1"/>
                </a:solidFill>
              </a:rPr>
            </a:br>
            <a:r>
              <a:rPr lang="en-US" altLang="zh-CN" sz="1333" i="1">
                <a:solidFill>
                  <a:schemeClr val="dk1"/>
                </a:solidFill>
              </a:rPr>
              <a:t>H1:</a:t>
            </a:r>
            <a:r>
              <a:rPr lang="zh-CN" altLang="en-US" sz="1333">
                <a:solidFill>
                  <a:schemeClr val="dk1"/>
                </a:solidFill>
              </a:rPr>
              <a:t> </a:t>
            </a:r>
            <a:r>
              <a:rPr lang="en-US" altLang="zh-CN" sz="1333">
                <a:solidFill>
                  <a:schemeClr val="dk1"/>
                </a:solidFill>
              </a:rPr>
              <a:t>Rank distribution is associated with gender.</a:t>
            </a:r>
            <a:br>
              <a:rPr lang="en-US" altLang="zh-CN" sz="1333">
                <a:solidFill>
                  <a:schemeClr val="dk1"/>
                </a:solidFill>
              </a:rPr>
            </a:br>
            <a:r>
              <a:rPr lang="en-US" altLang="zh-CN" sz="1333" b="1">
                <a:solidFill>
                  <a:schemeClr val="dk1"/>
                </a:solidFill>
              </a:rPr>
              <a:t>Result:</a:t>
            </a:r>
            <a:br>
              <a:rPr lang="en-US" altLang="zh-CN" sz="1333" b="1">
                <a:solidFill>
                  <a:schemeClr val="dk1"/>
                </a:solidFill>
              </a:rPr>
            </a:br>
            <a:r>
              <a:rPr lang="en-US" altLang="zh-CN" sz="1333">
                <a:solidFill>
                  <a:schemeClr val="dk1"/>
                </a:solidFill>
              </a:rPr>
              <a:t>Chi-squared = 38.814, df = 2, p-value &lt; 0.0001.</a:t>
            </a:r>
            <a:br>
              <a:rPr lang="en-US" altLang="zh-CN" sz="1333">
                <a:solidFill>
                  <a:schemeClr val="dk1"/>
                </a:solidFill>
              </a:rPr>
            </a:br>
            <a:r>
              <a:rPr lang="en-US" altLang="zh-CN" sz="1333">
                <a:solidFill>
                  <a:schemeClr val="dk1"/>
                </a:solidFill>
              </a:rPr>
              <a:t>Reject H0 → Rank distribution differs significantly by gender.</a:t>
            </a:r>
            <a:endParaRPr sz="1333">
              <a:solidFill>
                <a:schemeClr val="dk1"/>
              </a:solidFill>
            </a:endParaRPr>
          </a:p>
          <a:p>
            <a:pPr>
              <a:spcBef>
                <a:spcPts val="533"/>
              </a:spcBef>
            </a:pPr>
            <a:endParaRPr sz="1333">
              <a:solidFill>
                <a:schemeClr val="dk2"/>
              </a:solidFill>
            </a:endParaRPr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18" y="4677867"/>
            <a:ext cx="5828799" cy="12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6849" y="4641267"/>
            <a:ext cx="5964232" cy="135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8"/>
          <p:cNvSpPr txBox="1"/>
          <p:nvPr/>
        </p:nvSpPr>
        <p:spPr>
          <a:xfrm>
            <a:off x="2691167" y="5992333"/>
            <a:ext cx="6727200" cy="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333">
                <a:solidFill>
                  <a:schemeClr val="dk1"/>
                </a:solidFill>
              </a:rPr>
              <a:t>In both 1994 and 1995, women earned significantly less than men, with the pay gap widening over time — clear evidence of potential gender discrimination.</a:t>
            </a:r>
            <a:endParaRPr sz="1333">
              <a:solidFill>
                <a:schemeClr val="dk1"/>
              </a:solidFill>
            </a:endParaRPr>
          </a:p>
        </p:txBody>
      </p:sp>
      <p:sp>
        <p:nvSpPr>
          <p:cNvPr id="160" name="Google Shape;160;p38"/>
          <p:cNvSpPr txBox="1"/>
          <p:nvPr/>
        </p:nvSpPr>
        <p:spPr>
          <a:xfrm>
            <a:off x="6772400" y="807600"/>
            <a:ext cx="3871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867"/>
              </a:spcBef>
              <a:spcAft>
                <a:spcPts val="533"/>
              </a:spcAft>
              <a:buClr>
                <a:schemeClr val="dk1"/>
              </a:buClr>
              <a:buSzPts val="1100"/>
            </a:pPr>
            <a:r>
              <a:rPr lang="en-US" altLang="zh-CN" sz="1333" b="1">
                <a:solidFill>
                  <a:schemeClr val="dk1"/>
                </a:solidFill>
              </a:rPr>
              <a:t>Chi-square Test on Rank Distribution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61" name="Google Shape;161;p38"/>
          <p:cNvSpPr txBox="1"/>
          <p:nvPr/>
        </p:nvSpPr>
        <p:spPr>
          <a:xfrm>
            <a:off x="2190667" y="695767"/>
            <a:ext cx="13424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67" b="1">
                <a:solidFill>
                  <a:schemeClr val="dk1"/>
                </a:solidFill>
              </a:rPr>
              <a:t>Cross table</a:t>
            </a:r>
            <a:endParaRPr sz="1467" b="1">
              <a:solidFill>
                <a:schemeClr val="dk1"/>
              </a:solidFill>
            </a:endParaRPr>
          </a:p>
        </p:txBody>
      </p:sp>
      <p:sp>
        <p:nvSpPr>
          <p:cNvPr id="162" name="Google Shape;162;p38"/>
          <p:cNvSpPr txBox="1"/>
          <p:nvPr/>
        </p:nvSpPr>
        <p:spPr>
          <a:xfrm>
            <a:off x="254867" y="188700"/>
            <a:ext cx="32784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667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Descriptive statistics</a:t>
            </a:r>
            <a:endParaRPr sz="2667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3" name="Google Shape;163;p38"/>
          <p:cNvSpPr txBox="1"/>
          <p:nvPr/>
        </p:nvSpPr>
        <p:spPr>
          <a:xfrm>
            <a:off x="5685200" y="4264600"/>
            <a:ext cx="821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333" b="1">
                <a:solidFill>
                  <a:schemeClr val="dk1"/>
                </a:solidFill>
              </a:rPr>
              <a:t>T-tests</a:t>
            </a:r>
            <a:endParaRPr sz="667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001" y="1581134"/>
            <a:ext cx="3879999" cy="247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480101"/>
            <a:ext cx="4117799" cy="26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801" y="1455001"/>
            <a:ext cx="4196335" cy="26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9"/>
          <p:cNvSpPr txBox="1"/>
          <p:nvPr/>
        </p:nvSpPr>
        <p:spPr>
          <a:xfrm>
            <a:off x="2655100" y="4984433"/>
            <a:ext cx="3356000" cy="1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333">
                <a:solidFill>
                  <a:schemeClr val="dk1"/>
                </a:solidFill>
              </a:rPr>
              <a:t>Female salaries are consistently lower than male salaries. </a:t>
            </a:r>
            <a:endParaRPr sz="1333">
              <a:solidFill>
                <a:schemeClr val="dk1"/>
              </a:solidFill>
            </a:endParaRPr>
          </a:p>
          <a:p>
            <a:endParaRPr sz="133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zh-CN" sz="1333">
                <a:solidFill>
                  <a:schemeClr val="dk1"/>
                </a:solidFill>
              </a:rPr>
              <a:t>Median salary for women is significantly below that of men.</a:t>
            </a:r>
            <a:endParaRPr sz="1333">
              <a:solidFill>
                <a:schemeClr val="dk1"/>
              </a:solidFill>
            </a:endParaRPr>
          </a:p>
          <a:p>
            <a:endParaRPr sz="2400">
              <a:solidFill>
                <a:schemeClr val="dk2"/>
              </a:solidFill>
            </a:endParaRPr>
          </a:p>
        </p:txBody>
      </p:sp>
      <p:sp>
        <p:nvSpPr>
          <p:cNvPr id="173" name="Google Shape;173;p39"/>
          <p:cNvSpPr txBox="1"/>
          <p:nvPr/>
        </p:nvSpPr>
        <p:spPr>
          <a:xfrm>
            <a:off x="8505800" y="4216000"/>
            <a:ext cx="3492400" cy="2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CN" sz="1333">
                <a:solidFill>
                  <a:schemeClr val="dk1"/>
                </a:solidFill>
              </a:rPr>
              <a:t>Women are concentrated at lower ranks (Assistant Professors).</a:t>
            </a:r>
            <a:br>
              <a:rPr lang="en-US" altLang="zh-CN" sz="1333">
                <a:solidFill>
                  <a:schemeClr val="dk1"/>
                </a:solidFill>
              </a:rPr>
            </a:br>
            <a:endParaRPr sz="133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zh-CN" sz="1333">
                <a:solidFill>
                  <a:schemeClr val="dk1"/>
                </a:solidFill>
              </a:rPr>
              <a:t>The proportion of women decreases sharply at higher ranks.</a:t>
            </a:r>
            <a:br>
              <a:rPr lang="en-US" altLang="zh-CN" sz="1333">
                <a:solidFill>
                  <a:schemeClr val="dk1"/>
                </a:solidFill>
              </a:rPr>
            </a:br>
            <a:endParaRPr sz="133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zh-CN" sz="1333">
                <a:solidFill>
                  <a:schemeClr val="dk1"/>
                </a:solidFill>
              </a:rPr>
              <a:t>Men dominate at the Full Professor level.</a:t>
            </a:r>
            <a:br>
              <a:rPr lang="en-US" altLang="zh-CN" sz="1333">
                <a:solidFill>
                  <a:schemeClr val="dk1"/>
                </a:solidFill>
              </a:rPr>
            </a:br>
            <a:endParaRPr sz="1333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zh-CN" sz="1333">
                <a:solidFill>
                  <a:schemeClr val="dk1"/>
                </a:solidFill>
              </a:rPr>
              <a:t>Strong evidence of unequal promotion opportunities.</a:t>
            </a:r>
            <a:endParaRPr sz="1333">
              <a:solidFill>
                <a:schemeClr val="dk1"/>
              </a:solidFill>
            </a:endParaRPr>
          </a:p>
          <a:p>
            <a:endParaRPr sz="1333">
              <a:solidFill>
                <a:schemeClr val="dk1"/>
              </a:solidFill>
            </a:endParaRPr>
          </a:p>
        </p:txBody>
      </p:sp>
      <p:sp>
        <p:nvSpPr>
          <p:cNvPr id="174" name="Google Shape;174;p39"/>
          <p:cNvSpPr/>
          <p:nvPr/>
        </p:nvSpPr>
        <p:spPr>
          <a:xfrm rot="5400000">
            <a:off x="3978100" y="2090900"/>
            <a:ext cx="710000" cy="4800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75" name="Google Shape;175;p39"/>
          <p:cNvSpPr txBox="1"/>
          <p:nvPr/>
        </p:nvSpPr>
        <p:spPr>
          <a:xfrm>
            <a:off x="3170700" y="1022900"/>
            <a:ext cx="232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333" b="1">
                <a:solidFill>
                  <a:schemeClr val="dk1"/>
                </a:solidFill>
              </a:rPr>
              <a:t>Salary Boxplot by Gender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76" name="Google Shape;176;p39"/>
          <p:cNvSpPr txBox="1"/>
          <p:nvPr/>
        </p:nvSpPr>
        <p:spPr>
          <a:xfrm>
            <a:off x="8968000" y="1022900"/>
            <a:ext cx="2568000" cy="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333" b="1">
                <a:solidFill>
                  <a:schemeClr val="dk1"/>
                </a:solidFill>
              </a:rPr>
              <a:t>Rank Distribution by Gender</a:t>
            </a:r>
            <a:endParaRPr sz="1333" b="1">
              <a:solidFill>
                <a:schemeClr val="dk1"/>
              </a:solidFill>
            </a:endParaRPr>
          </a:p>
        </p:txBody>
      </p:sp>
      <p:sp>
        <p:nvSpPr>
          <p:cNvPr id="177" name="Google Shape;177;p39"/>
          <p:cNvSpPr txBox="1"/>
          <p:nvPr/>
        </p:nvSpPr>
        <p:spPr>
          <a:xfrm>
            <a:off x="420233" y="198433"/>
            <a:ext cx="2160800" cy="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CN" sz="2667">
                <a:solidFill>
                  <a:schemeClr val="dk1"/>
                </a:solidFill>
                <a:highlight>
                  <a:schemeClr val="lt1"/>
                </a:highlight>
                <a:latin typeface="Impact"/>
                <a:ea typeface="Impact"/>
                <a:cs typeface="Impact"/>
                <a:sym typeface="Impact"/>
              </a:rPr>
              <a:t>Visualization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/>
          </p:nvPr>
        </p:nvSpPr>
        <p:spPr>
          <a:xfrm>
            <a:off x="415600" y="47442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zh-CN" sz="2667" dirty="0"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Linear Regression: What do we see, when we DONT consider other factors?</a:t>
            </a:r>
            <a:endParaRPr sz="48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body" idx="1"/>
          </p:nvPr>
        </p:nvSpPr>
        <p:spPr>
          <a:xfrm>
            <a:off x="660884" y="5704949"/>
            <a:ext cx="4966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altLang="zh-CN" sz="1467">
                <a:solidFill>
                  <a:schemeClr val="dk1"/>
                </a:solidFill>
                <a:highlight>
                  <a:srgbClr val="F9FAFB"/>
                </a:highlight>
              </a:rPr>
              <a:t>Salary difference: </a:t>
            </a:r>
            <a:endParaRPr sz="1467">
              <a:solidFill>
                <a:schemeClr val="dk1"/>
              </a:solidFill>
              <a:highlight>
                <a:srgbClr val="F9FAFB"/>
              </a:highlight>
            </a:endParaRPr>
          </a:p>
          <a:p>
            <a:pPr marL="0" indent="0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zh-CN" sz="1467">
                <a:solidFill>
                  <a:schemeClr val="dk1"/>
                </a:solidFill>
                <a:highlight>
                  <a:srgbClr val="F9FAFB"/>
                </a:highlight>
              </a:rPr>
              <a:t>Men's salaries are significantly higher than women's.</a:t>
            </a:r>
            <a:endParaRPr sz="2267"/>
          </a:p>
        </p:txBody>
      </p:sp>
      <p:pic>
        <p:nvPicPr>
          <p:cNvPr id="185" name="Google Shape;1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18" y="1386417"/>
            <a:ext cx="5457365" cy="412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034" y="1338138"/>
            <a:ext cx="5457365" cy="412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0"/>
          <p:cNvSpPr txBox="1">
            <a:spLocks noGrp="1"/>
          </p:cNvSpPr>
          <p:nvPr>
            <p:ph type="body" idx="1"/>
          </p:nvPr>
        </p:nvSpPr>
        <p:spPr>
          <a:xfrm>
            <a:off x="6832317" y="5704949"/>
            <a:ext cx="4430800" cy="9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altLang="zh-CN" sz="1467">
                <a:solidFill>
                  <a:schemeClr val="dk1"/>
                </a:solidFill>
                <a:highlight>
                  <a:srgbClr val="F9FAFB"/>
                </a:highlight>
              </a:rPr>
              <a:t>Promotion difference: </a:t>
            </a:r>
            <a:endParaRPr sz="1467">
              <a:solidFill>
                <a:schemeClr val="dk1"/>
              </a:solidFill>
              <a:highlight>
                <a:srgbClr val="F9FAFB"/>
              </a:highlight>
            </a:endParaRPr>
          </a:p>
          <a:p>
            <a:pPr marL="0" indent="0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zh-CN" sz="1467">
                <a:solidFill>
                  <a:schemeClr val="dk1"/>
                </a:solidFill>
                <a:highlight>
                  <a:srgbClr val="F9FAFB"/>
                </a:highlight>
              </a:rPr>
              <a:t>Men are more likely to become full professors.</a:t>
            </a:r>
            <a:endParaRPr sz="1467">
              <a:solidFill>
                <a:schemeClr val="dk1"/>
              </a:solidFill>
              <a:highlight>
                <a:srgbClr val="F9FAFB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>
            <a:spLocks noGrp="1"/>
          </p:cNvSpPr>
          <p:nvPr>
            <p:ph type="title"/>
          </p:nvPr>
        </p:nvSpPr>
        <p:spPr>
          <a:xfrm>
            <a:off x="415600" y="47442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zh-CN" sz="2667">
                <a:highlight>
                  <a:schemeClr val="lt1"/>
                </a:highlight>
                <a:latin typeface="Impact"/>
                <a:ea typeface="Impact"/>
                <a:cs typeface="Impact"/>
                <a:sym typeface="Impact"/>
              </a:rPr>
              <a:t>Linear Regression: </a:t>
            </a:r>
            <a:r>
              <a:rPr lang="en-US" altLang="zh-CN" sz="2667"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What is the truth, after excluding confounding factors?</a:t>
            </a:r>
            <a:endParaRPr sz="2667"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67" y="1285904"/>
            <a:ext cx="5457365" cy="41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1"/>
          <p:cNvSpPr txBox="1">
            <a:spLocks noGrp="1"/>
          </p:cNvSpPr>
          <p:nvPr>
            <p:ph type="title"/>
          </p:nvPr>
        </p:nvSpPr>
        <p:spPr>
          <a:xfrm>
            <a:off x="1602633" y="5553153"/>
            <a:ext cx="4094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zh-CN" sz="2667"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Salary Gap: Elimated</a:t>
            </a:r>
            <a:endParaRPr sz="2667"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7" name="Google Shape;1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717" y="1238029"/>
            <a:ext cx="5457352" cy="41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1"/>
          <p:cNvSpPr txBox="1">
            <a:spLocks noGrp="1"/>
          </p:cNvSpPr>
          <p:nvPr>
            <p:ph type="title"/>
          </p:nvPr>
        </p:nvSpPr>
        <p:spPr>
          <a:xfrm>
            <a:off x="7182767" y="5553179"/>
            <a:ext cx="4094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altLang="zh-CN" sz="2667"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Promotion Gap: Persists</a:t>
            </a:r>
            <a:endParaRPr sz="2667">
              <a:highlight>
                <a:srgbClr val="FFFFFF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/>
          <p:nvPr/>
        </p:nvSpPr>
        <p:spPr>
          <a:xfrm>
            <a:off x="6985033" y="1649900"/>
            <a:ext cx="4471200" cy="3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Key Points</a:t>
            </a:r>
            <a:endParaRPr sz="2400" b="1">
              <a:latin typeface="Impact"/>
              <a:ea typeface="Impact"/>
              <a:cs typeface="Impact"/>
              <a:sym typeface="Impact"/>
            </a:endParaRPr>
          </a:p>
          <a:p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altLang="zh-CN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Male vs Female: OR = 2.64</a:t>
            </a:r>
            <a:r>
              <a:rPr lang="zh-CN" alt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zh-CN" altLang="en-US" sz="1600"/>
              <a:t>    </a:t>
            </a:r>
            <a:r>
              <a:rPr lang="en-US" altLang="zh-C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(95% CI 1.15–6.06, p = 0.022).</a:t>
            </a:r>
            <a:endParaRPr sz="2400"/>
          </a:p>
          <a:p>
            <a:pPr marL="228594" indent="-126997">
              <a:buClr>
                <a:srgbClr val="000000"/>
              </a:buClr>
              <a:buSzPts val="1200"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Interpretation: At comparable credentials and within the same departments, </a:t>
            </a:r>
            <a:r>
              <a:rPr lang="en-US" altLang="zh-CN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 have higher odds of attaining Full Professor.</a:t>
            </a:r>
            <a:endParaRPr sz="2400"/>
          </a:p>
          <a:p>
            <a:pPr marL="228594" indent="-126997">
              <a:buClr>
                <a:srgbClr val="000000"/>
              </a:buClr>
              <a:buSzPts val="1200"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controls behave as expected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zh-CN" altLang="en-US" sz="1600"/>
              <a:t>     </a:t>
            </a:r>
            <a:r>
              <a:rPr lang="en-US" altLang="zh-C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(e.g</a:t>
            </a:r>
            <a:r>
              <a:rPr lang="zh-CN" altLang="en-US" sz="1600"/>
              <a:t> </a:t>
            </a:r>
            <a:r>
              <a:rPr lang="en-US" altLang="zh-C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experience → higher odds).</a:t>
            </a:r>
            <a:endParaRPr sz="2400"/>
          </a:p>
        </p:txBody>
      </p:sp>
      <p:sp>
        <p:nvSpPr>
          <p:cNvPr id="204" name="Google Shape;204;p42"/>
          <p:cNvSpPr txBox="1"/>
          <p:nvPr/>
        </p:nvSpPr>
        <p:spPr>
          <a:xfrm>
            <a:off x="47414" y="6404611"/>
            <a:ext cx="6773333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zh-CN" alt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Model: Logit(FullProf=1). Controls: Dept FE, Clin, Cert, log(PubRate+1), Experience, Experience².</a:t>
            </a:r>
            <a:endParaRPr sz="2400"/>
          </a:p>
          <a:p>
            <a:r>
              <a:rPr lang="zh-CN" alt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Data: Gender Discrimination Lawsuit Course Dataset.</a:t>
            </a:r>
            <a:endParaRPr sz="2400"/>
          </a:p>
        </p:txBody>
      </p:sp>
      <p:sp>
        <p:nvSpPr>
          <p:cNvPr id="205" name="Google Shape;205;p42"/>
          <p:cNvSpPr txBox="1"/>
          <p:nvPr/>
        </p:nvSpPr>
        <p:spPr>
          <a:xfrm>
            <a:off x="229807" y="311020"/>
            <a:ext cx="11047200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CN" sz="2667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Logistic Regression: Gender Lowers the Odds of Becoming Full Professor</a:t>
            </a:r>
            <a:endParaRPr sz="2400"/>
          </a:p>
        </p:txBody>
      </p:sp>
      <p:pic>
        <p:nvPicPr>
          <p:cNvPr id="206" name="Google Shape;2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46" y="1559566"/>
            <a:ext cx="6230467" cy="3738868"/>
          </a:xfrm>
          <a:prstGeom prst="rect">
            <a:avLst/>
          </a:prstGeom>
          <a:noFill/>
          <a:ln w="952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/>
          <p:nvPr/>
        </p:nvSpPr>
        <p:spPr>
          <a:xfrm>
            <a:off x="314307" y="2815707"/>
            <a:ext cx="8281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endParaRPr sz="2400"/>
          </a:p>
        </p:txBody>
      </p:sp>
      <p:sp>
        <p:nvSpPr>
          <p:cNvPr id="213" name="Google Shape;213;p43"/>
          <p:cNvSpPr txBox="1"/>
          <p:nvPr/>
        </p:nvSpPr>
        <p:spPr>
          <a:xfrm>
            <a:off x="1686500" y="4967103"/>
            <a:ext cx="8369200" cy="1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the same department and similar credentials, </a:t>
            </a:r>
            <a:r>
              <a:rPr lang="en-US" altLang="zh-CN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Female curve lies below the Male curve across the experience range.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spcBef>
                <a:spcPts val="800"/>
              </a:spcBef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Representative panels (fixed at median publication rate, Clinical=Yes, Certified=Yes)</a:t>
            </a:r>
            <a:endParaRPr sz="2400"/>
          </a:p>
          <a:p>
            <a:pPr>
              <a:spcBef>
                <a:spcPts val="800"/>
              </a:spcBef>
            </a:pPr>
            <a:r>
              <a:rPr lang="zh-CN" altLang="en-US" sz="1200">
                <a:solidFill>
                  <a:srgbClr val="595959"/>
                </a:solidFill>
              </a:rPr>
              <a:t>     </a:t>
            </a:r>
            <a:r>
              <a:rPr lang="en-US" altLang="zh-CN" sz="1200">
                <a:solidFill>
                  <a:srgbClr val="595959"/>
                </a:solidFill>
              </a:rPr>
              <a:t>eg: </a:t>
            </a:r>
            <a:r>
              <a:rPr lang="en-US" altLang="zh-C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Dept 5 — 5 yrs: Female 1.9% vs Male 4.9%; 20 yrs: Female 75.8% vs Male 89.2%.</a:t>
            </a:r>
            <a:endParaRPr sz="2400"/>
          </a:p>
        </p:txBody>
      </p:sp>
      <p:sp>
        <p:nvSpPr>
          <p:cNvPr id="214" name="Google Shape;214;p43"/>
          <p:cNvSpPr txBox="1"/>
          <p:nvPr/>
        </p:nvSpPr>
        <p:spPr>
          <a:xfrm>
            <a:off x="47414" y="6597227"/>
            <a:ext cx="677333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altLang="zh-C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Holding log(Publication Rate+1) at median, Clinical role = Clinical, Certification = Cert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500" y="1000187"/>
            <a:ext cx="5867397" cy="34637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6" name="Google Shape;216;p43"/>
          <p:cNvSpPr txBox="1"/>
          <p:nvPr/>
        </p:nvSpPr>
        <p:spPr>
          <a:xfrm>
            <a:off x="239600" y="229200"/>
            <a:ext cx="119524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altLang="zh-CN"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Logistic Regression: Predicted Probability of Full Professorship by Experience &amp; Department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7" name="Google Shape;217;p43"/>
          <p:cNvSpPr txBox="1"/>
          <p:nvPr/>
        </p:nvSpPr>
        <p:spPr>
          <a:xfrm>
            <a:off x="1867633" y="4564367"/>
            <a:ext cx="4000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zh-CN" sz="16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Key Points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/>
        </p:nvSpPr>
        <p:spPr>
          <a:xfrm>
            <a:off x="147867" y="2777800"/>
            <a:ext cx="6043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06390">
              <a:buClr>
                <a:schemeClr val="dk1"/>
              </a:buClr>
              <a:buSzPts val="1200"/>
              <a:buChar char="●"/>
            </a:pPr>
            <a:r>
              <a:rPr lang="en-US" altLang="zh-CN" sz="1600">
                <a:solidFill>
                  <a:schemeClr val="dk1"/>
                </a:solidFill>
              </a:rPr>
              <a:t>Gender has more impact than the factors of clinical emphasis and board certification on predicting an individual’s rank.</a:t>
            </a:r>
            <a:endParaRPr sz="1600">
              <a:solidFill>
                <a:schemeClr val="dk1"/>
              </a:solidFill>
            </a:endParaRPr>
          </a:p>
          <a:p>
            <a:pPr marL="609585" indent="-406390">
              <a:buClr>
                <a:schemeClr val="dk1"/>
              </a:buClr>
              <a:buSzPts val="1200"/>
              <a:buChar char="●"/>
            </a:pPr>
            <a:r>
              <a:rPr lang="en-US" altLang="zh-CN" sz="1600">
                <a:solidFill>
                  <a:schemeClr val="dk1"/>
                </a:solidFill>
              </a:rPr>
              <a:t>This conclusion is reinforced by the cross-validation training accuracies and prediction accuracies of 4 different CART models. The model including gender has the highest accuracies.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4" name="Google Shape;224;p44"/>
          <p:cNvSpPr txBox="1"/>
          <p:nvPr/>
        </p:nvSpPr>
        <p:spPr>
          <a:xfrm>
            <a:off x="6821600" y="684700"/>
            <a:ext cx="5199200" cy="4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867"/>
              </a:spcBef>
              <a:spcAft>
                <a:spcPts val="533"/>
              </a:spcAft>
              <a:buClr>
                <a:schemeClr val="dk1"/>
              </a:buClr>
              <a:buSzPts val="1100"/>
            </a:pPr>
            <a:r>
              <a:rPr lang="en-US" altLang="zh-CN" sz="1467" b="1">
                <a:solidFill>
                  <a:schemeClr val="dk1"/>
                </a:solidFill>
              </a:rPr>
              <a:t>Confusion Matrices on Predicting Full Professorship using Test Set (79 Instances)</a:t>
            </a:r>
            <a:endParaRPr sz="1467">
              <a:solidFill>
                <a:schemeClr val="dk2"/>
              </a:solidFill>
            </a:endParaRPr>
          </a:p>
        </p:txBody>
      </p:sp>
      <p:sp>
        <p:nvSpPr>
          <p:cNvPr id="225" name="Google Shape;225;p44"/>
          <p:cNvSpPr txBox="1"/>
          <p:nvPr/>
        </p:nvSpPr>
        <p:spPr>
          <a:xfrm>
            <a:off x="804184" y="684700"/>
            <a:ext cx="45604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67" b="1">
                <a:solidFill>
                  <a:schemeClr val="dk1"/>
                </a:solidFill>
              </a:rPr>
              <a:t>CART Model on Predicting Full Professorship</a:t>
            </a:r>
            <a:endParaRPr sz="1467" b="1">
              <a:solidFill>
                <a:schemeClr val="dk1"/>
              </a:solidFill>
            </a:endParaRPr>
          </a:p>
        </p:txBody>
      </p:sp>
      <p:sp>
        <p:nvSpPr>
          <p:cNvPr id="226" name="Google Shape;226;p44"/>
          <p:cNvSpPr txBox="1"/>
          <p:nvPr/>
        </p:nvSpPr>
        <p:spPr>
          <a:xfrm>
            <a:off x="254867" y="188700"/>
            <a:ext cx="83176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2667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CART Model: Compare Gender and Other Variables</a:t>
            </a:r>
            <a:endParaRPr sz="2667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27" name="Google Shape;227;p44"/>
          <p:cNvPicPr preferRelativeResize="0"/>
          <p:nvPr/>
        </p:nvPicPr>
        <p:blipFill rotWithShape="1">
          <a:blip r:embed="rId3">
            <a:alphaModFix/>
          </a:blip>
          <a:srcRect l="1594"/>
          <a:stretch/>
        </p:blipFill>
        <p:spPr>
          <a:xfrm>
            <a:off x="679685" y="1151900"/>
            <a:ext cx="4809433" cy="16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4"/>
          <p:cNvPicPr preferRelativeResize="0"/>
          <p:nvPr/>
        </p:nvPicPr>
        <p:blipFill rotWithShape="1">
          <a:blip r:embed="rId4">
            <a:alphaModFix/>
          </a:blip>
          <a:srcRect b="11707"/>
          <a:stretch/>
        </p:blipFill>
        <p:spPr>
          <a:xfrm>
            <a:off x="1193800" y="5327148"/>
            <a:ext cx="9804400" cy="1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/>
          <p:cNvSpPr txBox="1"/>
          <p:nvPr/>
        </p:nvSpPr>
        <p:spPr>
          <a:xfrm>
            <a:off x="1022200" y="4846103"/>
            <a:ext cx="10147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67" b="1">
                <a:solidFill>
                  <a:schemeClr val="dk1"/>
                </a:solidFill>
              </a:rPr>
              <a:t>10-Fold Cross-validation Accuracies on Predicting Full Professorship using Training Set (182 Instances)</a:t>
            </a:r>
            <a:endParaRPr sz="1467" b="1">
              <a:solidFill>
                <a:schemeClr val="dk1"/>
              </a:solidFill>
            </a:endParaRPr>
          </a:p>
        </p:txBody>
      </p:sp>
      <p:pic>
        <p:nvPicPr>
          <p:cNvPr id="230" name="Google Shape;23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8533" y="1483101"/>
            <a:ext cx="5105323" cy="31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  <p:tag name="ISLIDE.THEME" val="c6517890-0929-41d3-acd4-41d14a157f83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AE00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FAE00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862</Words>
  <Application>Microsoft Office PowerPoint</Application>
  <PresentationFormat>宽屏</PresentationFormat>
  <Paragraphs>74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Impact</vt:lpstr>
      <vt:lpstr>Noto Sans Symbols</vt:lpstr>
      <vt:lpstr>等线</vt:lpstr>
      <vt:lpstr>Arial</vt:lpstr>
      <vt:lpstr>Designed by OfficePLUS</vt:lpstr>
      <vt:lpstr>Analysis of Gender Discrimination Lawsuit</vt:lpstr>
      <vt:lpstr>Content</vt:lpstr>
      <vt:lpstr>PowerPoint 演示文稿</vt:lpstr>
      <vt:lpstr>PowerPoint 演示文稿</vt:lpstr>
      <vt:lpstr>Linear Regression: What do we see, when we DONT consider other factors?</vt:lpstr>
      <vt:lpstr>Linear Regression: What is the truth, after excluding confounding factors?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小宇 麒</cp:lastModifiedBy>
  <cp:revision>6</cp:revision>
  <cp:lastPrinted>2023-07-16T16:00:00Z</cp:lastPrinted>
  <dcterms:created xsi:type="dcterms:W3CDTF">2023-07-16T16:00:00Z</dcterms:created>
  <dcterms:modified xsi:type="dcterms:W3CDTF">2025-10-31T12:26:25Z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c6517890-0929-41d3-acd4-41d14a157f83</vt:lpwstr>
  </property>
</Properties>
</file>